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13176250" cy="8243888"/>
  <p:notesSz cx="6858000" cy="9144000"/>
  <p:defaultTextStyle>
    <a:defPPr>
      <a:defRPr lang="en-US"/>
    </a:defPPr>
    <a:lvl1pPr marL="0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1pPr>
    <a:lvl2pPr marL="514026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2pPr>
    <a:lvl3pPr marL="1028053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3pPr>
    <a:lvl4pPr marL="1542079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4pPr>
    <a:lvl5pPr marL="2056105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5pPr>
    <a:lvl6pPr marL="2570132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6pPr>
    <a:lvl7pPr marL="3084158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7pPr>
    <a:lvl8pPr marL="3598184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8pPr>
    <a:lvl9pPr marL="4112210" algn="l" defTabSz="1028053" rtl="0" eaLnBrk="1" latinLnBrk="0" hangingPunct="1">
      <a:defRPr sz="202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4" autoAdjust="0"/>
    <p:restoredTop sz="94674"/>
  </p:normalViewPr>
  <p:slideViewPr>
    <p:cSldViewPr snapToGrid="0" snapToObjects="1">
      <p:cViewPr varScale="1">
        <p:scale>
          <a:sx n="60" d="100"/>
          <a:sy n="60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4D74DC-A944-1B41-A032-314478C82D6E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62025" y="1143000"/>
            <a:ext cx="49339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D154C-AD6B-8B41-AF94-6FF860619C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8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514026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1028053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542079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2056105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2570132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3084158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3598184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4112210" algn="l" defTabSz="1028053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47031" y="1349174"/>
            <a:ext cx="9882188" cy="2870094"/>
          </a:xfrm>
        </p:spPr>
        <p:txBody>
          <a:bodyPr anchor="b"/>
          <a:lstStyle>
            <a:lvl1pPr algn="ctr">
              <a:defRPr sz="64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7031" y="4329950"/>
            <a:ext cx="9882188" cy="1990364"/>
          </a:xfrm>
        </p:spPr>
        <p:txBody>
          <a:bodyPr/>
          <a:lstStyle>
            <a:lvl1pPr marL="0" indent="0" algn="ctr">
              <a:buNone/>
              <a:defRPr sz="2594"/>
            </a:lvl1pPr>
            <a:lvl2pPr marL="494096" indent="0" algn="ctr">
              <a:buNone/>
              <a:defRPr sz="2161"/>
            </a:lvl2pPr>
            <a:lvl3pPr marL="988192" indent="0" algn="ctr">
              <a:buNone/>
              <a:defRPr sz="1945"/>
            </a:lvl3pPr>
            <a:lvl4pPr marL="1482288" indent="0" algn="ctr">
              <a:buNone/>
              <a:defRPr sz="1729"/>
            </a:lvl4pPr>
            <a:lvl5pPr marL="1976384" indent="0" algn="ctr">
              <a:buNone/>
              <a:defRPr sz="1729"/>
            </a:lvl5pPr>
            <a:lvl6pPr marL="2470480" indent="0" algn="ctr">
              <a:buNone/>
              <a:defRPr sz="1729"/>
            </a:lvl6pPr>
            <a:lvl7pPr marL="2964576" indent="0" algn="ctr">
              <a:buNone/>
              <a:defRPr sz="1729"/>
            </a:lvl7pPr>
            <a:lvl8pPr marL="3458672" indent="0" algn="ctr">
              <a:buNone/>
              <a:defRPr sz="1729"/>
            </a:lvl8pPr>
            <a:lvl9pPr marL="3952768" indent="0" algn="ctr">
              <a:buNone/>
              <a:defRPr sz="1729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465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55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254" y="438911"/>
            <a:ext cx="2841129" cy="69863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05867" y="438911"/>
            <a:ext cx="8358684" cy="698631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55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230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004" y="2055248"/>
            <a:ext cx="11364516" cy="3429228"/>
          </a:xfrm>
        </p:spPr>
        <p:txBody>
          <a:bodyPr anchor="b"/>
          <a:lstStyle>
            <a:lvl1pPr>
              <a:defRPr sz="648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9004" y="5516918"/>
            <a:ext cx="11364516" cy="1803350"/>
          </a:xfrm>
        </p:spPr>
        <p:txBody>
          <a:bodyPr/>
          <a:lstStyle>
            <a:lvl1pPr marL="0" indent="0">
              <a:buNone/>
              <a:defRPr sz="2594">
                <a:solidFill>
                  <a:schemeClr val="tx1">
                    <a:tint val="75000"/>
                  </a:schemeClr>
                </a:solidFill>
              </a:defRPr>
            </a:lvl1pPr>
            <a:lvl2pPr marL="494096" indent="0">
              <a:buNone/>
              <a:defRPr sz="2161">
                <a:solidFill>
                  <a:schemeClr val="tx1">
                    <a:tint val="75000"/>
                  </a:schemeClr>
                </a:solidFill>
              </a:defRPr>
            </a:lvl2pPr>
            <a:lvl3pPr marL="988192" indent="0">
              <a:buNone/>
              <a:defRPr sz="1945">
                <a:solidFill>
                  <a:schemeClr val="tx1">
                    <a:tint val="75000"/>
                  </a:schemeClr>
                </a:solidFill>
              </a:defRPr>
            </a:lvl3pPr>
            <a:lvl4pPr marL="1482288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4pPr>
            <a:lvl5pPr marL="1976384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5pPr>
            <a:lvl6pPr marL="2470480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6pPr>
            <a:lvl7pPr marL="2964576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7pPr>
            <a:lvl8pPr marL="3458672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8pPr>
            <a:lvl9pPr marL="3952768" indent="0">
              <a:buNone/>
              <a:defRPr sz="172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208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5867" y="2194554"/>
            <a:ext cx="5599906" cy="5230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70477" y="2194554"/>
            <a:ext cx="5599906" cy="52306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210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83" y="438911"/>
            <a:ext cx="11364516" cy="15934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7584" y="2020898"/>
            <a:ext cx="5574171" cy="990411"/>
          </a:xfrm>
        </p:spPr>
        <p:txBody>
          <a:bodyPr anchor="b"/>
          <a:lstStyle>
            <a:lvl1pPr marL="0" indent="0">
              <a:buNone/>
              <a:defRPr sz="2594" b="1"/>
            </a:lvl1pPr>
            <a:lvl2pPr marL="494096" indent="0">
              <a:buNone/>
              <a:defRPr sz="2161" b="1"/>
            </a:lvl2pPr>
            <a:lvl3pPr marL="988192" indent="0">
              <a:buNone/>
              <a:defRPr sz="1945" b="1"/>
            </a:lvl3pPr>
            <a:lvl4pPr marL="1482288" indent="0">
              <a:buNone/>
              <a:defRPr sz="1729" b="1"/>
            </a:lvl4pPr>
            <a:lvl5pPr marL="1976384" indent="0">
              <a:buNone/>
              <a:defRPr sz="1729" b="1"/>
            </a:lvl5pPr>
            <a:lvl6pPr marL="2470480" indent="0">
              <a:buNone/>
              <a:defRPr sz="1729" b="1"/>
            </a:lvl6pPr>
            <a:lvl7pPr marL="2964576" indent="0">
              <a:buNone/>
              <a:defRPr sz="1729" b="1"/>
            </a:lvl7pPr>
            <a:lvl8pPr marL="3458672" indent="0">
              <a:buNone/>
              <a:defRPr sz="1729" b="1"/>
            </a:lvl8pPr>
            <a:lvl9pPr marL="3952768" indent="0">
              <a:buNone/>
              <a:defRPr sz="17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7584" y="3011309"/>
            <a:ext cx="5574171" cy="44291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70477" y="2020898"/>
            <a:ext cx="5601622" cy="990411"/>
          </a:xfrm>
        </p:spPr>
        <p:txBody>
          <a:bodyPr anchor="b"/>
          <a:lstStyle>
            <a:lvl1pPr marL="0" indent="0">
              <a:buNone/>
              <a:defRPr sz="2594" b="1"/>
            </a:lvl1pPr>
            <a:lvl2pPr marL="494096" indent="0">
              <a:buNone/>
              <a:defRPr sz="2161" b="1"/>
            </a:lvl2pPr>
            <a:lvl3pPr marL="988192" indent="0">
              <a:buNone/>
              <a:defRPr sz="1945" b="1"/>
            </a:lvl3pPr>
            <a:lvl4pPr marL="1482288" indent="0">
              <a:buNone/>
              <a:defRPr sz="1729" b="1"/>
            </a:lvl4pPr>
            <a:lvl5pPr marL="1976384" indent="0">
              <a:buNone/>
              <a:defRPr sz="1729" b="1"/>
            </a:lvl5pPr>
            <a:lvl6pPr marL="2470480" indent="0">
              <a:buNone/>
              <a:defRPr sz="1729" b="1"/>
            </a:lvl6pPr>
            <a:lvl7pPr marL="2964576" indent="0">
              <a:buNone/>
              <a:defRPr sz="1729" b="1"/>
            </a:lvl7pPr>
            <a:lvl8pPr marL="3458672" indent="0">
              <a:buNone/>
              <a:defRPr sz="1729" b="1"/>
            </a:lvl8pPr>
            <a:lvl9pPr marL="3952768" indent="0">
              <a:buNone/>
              <a:defRPr sz="172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70477" y="3011309"/>
            <a:ext cx="5601622" cy="44291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01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36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32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84" y="549592"/>
            <a:ext cx="4249683" cy="1923574"/>
          </a:xfrm>
        </p:spPr>
        <p:txBody>
          <a:bodyPr anchor="b"/>
          <a:lstStyle>
            <a:lvl1pPr>
              <a:defRPr sz="34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01622" y="1186968"/>
            <a:ext cx="6670477" cy="5858504"/>
          </a:xfrm>
        </p:spPr>
        <p:txBody>
          <a:bodyPr/>
          <a:lstStyle>
            <a:lvl1pPr>
              <a:defRPr sz="3458"/>
            </a:lvl1pPr>
            <a:lvl2pPr>
              <a:defRPr sz="3026"/>
            </a:lvl2pPr>
            <a:lvl3pPr>
              <a:defRPr sz="2594"/>
            </a:lvl3pPr>
            <a:lvl4pPr>
              <a:defRPr sz="2161"/>
            </a:lvl4pPr>
            <a:lvl5pPr>
              <a:defRPr sz="2161"/>
            </a:lvl5pPr>
            <a:lvl6pPr>
              <a:defRPr sz="2161"/>
            </a:lvl6pPr>
            <a:lvl7pPr>
              <a:defRPr sz="2161"/>
            </a:lvl7pPr>
            <a:lvl8pPr>
              <a:defRPr sz="2161"/>
            </a:lvl8pPr>
            <a:lvl9pPr>
              <a:defRPr sz="216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7584" y="2473166"/>
            <a:ext cx="4249683" cy="4581847"/>
          </a:xfrm>
        </p:spPr>
        <p:txBody>
          <a:bodyPr/>
          <a:lstStyle>
            <a:lvl1pPr marL="0" indent="0">
              <a:buNone/>
              <a:defRPr sz="1729"/>
            </a:lvl1pPr>
            <a:lvl2pPr marL="494096" indent="0">
              <a:buNone/>
              <a:defRPr sz="1513"/>
            </a:lvl2pPr>
            <a:lvl3pPr marL="988192" indent="0">
              <a:buNone/>
              <a:defRPr sz="1297"/>
            </a:lvl3pPr>
            <a:lvl4pPr marL="1482288" indent="0">
              <a:buNone/>
              <a:defRPr sz="1081"/>
            </a:lvl4pPr>
            <a:lvl5pPr marL="1976384" indent="0">
              <a:buNone/>
              <a:defRPr sz="1081"/>
            </a:lvl5pPr>
            <a:lvl6pPr marL="2470480" indent="0">
              <a:buNone/>
              <a:defRPr sz="1081"/>
            </a:lvl6pPr>
            <a:lvl7pPr marL="2964576" indent="0">
              <a:buNone/>
              <a:defRPr sz="1081"/>
            </a:lvl7pPr>
            <a:lvl8pPr marL="3458672" indent="0">
              <a:buNone/>
              <a:defRPr sz="1081"/>
            </a:lvl8pPr>
            <a:lvl9pPr marL="3952768" indent="0">
              <a:buNone/>
              <a:defRPr sz="10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16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7584" y="549592"/>
            <a:ext cx="4249683" cy="1923574"/>
          </a:xfrm>
        </p:spPr>
        <p:txBody>
          <a:bodyPr anchor="b"/>
          <a:lstStyle>
            <a:lvl1pPr>
              <a:defRPr sz="345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01622" y="1186968"/>
            <a:ext cx="6670477" cy="5858504"/>
          </a:xfrm>
        </p:spPr>
        <p:txBody>
          <a:bodyPr anchor="t"/>
          <a:lstStyle>
            <a:lvl1pPr marL="0" indent="0">
              <a:buNone/>
              <a:defRPr sz="3458"/>
            </a:lvl1pPr>
            <a:lvl2pPr marL="494096" indent="0">
              <a:buNone/>
              <a:defRPr sz="3026"/>
            </a:lvl2pPr>
            <a:lvl3pPr marL="988192" indent="0">
              <a:buNone/>
              <a:defRPr sz="2594"/>
            </a:lvl3pPr>
            <a:lvl4pPr marL="1482288" indent="0">
              <a:buNone/>
              <a:defRPr sz="2161"/>
            </a:lvl4pPr>
            <a:lvl5pPr marL="1976384" indent="0">
              <a:buNone/>
              <a:defRPr sz="2161"/>
            </a:lvl5pPr>
            <a:lvl6pPr marL="2470480" indent="0">
              <a:buNone/>
              <a:defRPr sz="2161"/>
            </a:lvl6pPr>
            <a:lvl7pPr marL="2964576" indent="0">
              <a:buNone/>
              <a:defRPr sz="2161"/>
            </a:lvl7pPr>
            <a:lvl8pPr marL="3458672" indent="0">
              <a:buNone/>
              <a:defRPr sz="2161"/>
            </a:lvl8pPr>
            <a:lvl9pPr marL="3952768" indent="0">
              <a:buNone/>
              <a:defRPr sz="2161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7584" y="2473166"/>
            <a:ext cx="4249683" cy="4581847"/>
          </a:xfrm>
        </p:spPr>
        <p:txBody>
          <a:bodyPr/>
          <a:lstStyle>
            <a:lvl1pPr marL="0" indent="0">
              <a:buNone/>
              <a:defRPr sz="1729"/>
            </a:lvl1pPr>
            <a:lvl2pPr marL="494096" indent="0">
              <a:buNone/>
              <a:defRPr sz="1513"/>
            </a:lvl2pPr>
            <a:lvl3pPr marL="988192" indent="0">
              <a:buNone/>
              <a:defRPr sz="1297"/>
            </a:lvl3pPr>
            <a:lvl4pPr marL="1482288" indent="0">
              <a:buNone/>
              <a:defRPr sz="1081"/>
            </a:lvl4pPr>
            <a:lvl5pPr marL="1976384" indent="0">
              <a:buNone/>
              <a:defRPr sz="1081"/>
            </a:lvl5pPr>
            <a:lvl6pPr marL="2470480" indent="0">
              <a:buNone/>
              <a:defRPr sz="1081"/>
            </a:lvl6pPr>
            <a:lvl7pPr marL="2964576" indent="0">
              <a:buNone/>
              <a:defRPr sz="1081"/>
            </a:lvl7pPr>
            <a:lvl8pPr marL="3458672" indent="0">
              <a:buNone/>
              <a:defRPr sz="1081"/>
            </a:lvl8pPr>
            <a:lvl9pPr marL="3952768" indent="0">
              <a:buNone/>
              <a:defRPr sz="108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665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05867" y="438911"/>
            <a:ext cx="11364516" cy="1593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5867" y="2194554"/>
            <a:ext cx="11364516" cy="523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05867" y="7640863"/>
            <a:ext cx="2964656" cy="438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91013F-B187-0343-B4AF-161BB89D2DED}" type="datetimeFigureOut">
              <a:rPr lang="en-US" smtClean="0"/>
              <a:t>08-Mar-21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64633" y="7640863"/>
            <a:ext cx="4446984" cy="438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05727" y="7640863"/>
            <a:ext cx="2964656" cy="4389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2630-BA25-504D-9B4D-601BB1F4F3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84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88192" rtl="0" eaLnBrk="1" latinLnBrk="0" hangingPunct="1">
        <a:lnSpc>
          <a:spcPct val="90000"/>
        </a:lnSpc>
        <a:spcBef>
          <a:spcPct val="0"/>
        </a:spcBef>
        <a:buNone/>
        <a:defRPr sz="47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7048" indent="-247048" algn="l" defTabSz="988192" rtl="0" eaLnBrk="1" latinLnBrk="0" hangingPunct="1">
        <a:lnSpc>
          <a:spcPct val="90000"/>
        </a:lnSpc>
        <a:spcBef>
          <a:spcPts val="1081"/>
        </a:spcBef>
        <a:buFont typeface="Arial" panose="020B0604020202020204" pitchFamily="34" charset="0"/>
        <a:buChar char="•"/>
        <a:defRPr sz="3026" kern="1200">
          <a:solidFill>
            <a:schemeClr val="tx1"/>
          </a:solidFill>
          <a:latin typeface="+mn-lt"/>
          <a:ea typeface="+mn-ea"/>
          <a:cs typeface="+mn-cs"/>
        </a:defRPr>
      </a:lvl1pPr>
      <a:lvl2pPr marL="741144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2594" kern="1200">
          <a:solidFill>
            <a:schemeClr val="tx1"/>
          </a:solidFill>
          <a:latin typeface="+mn-lt"/>
          <a:ea typeface="+mn-ea"/>
          <a:cs typeface="+mn-cs"/>
        </a:defRPr>
      </a:lvl2pPr>
      <a:lvl3pPr marL="1235240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2161" kern="1200">
          <a:solidFill>
            <a:schemeClr val="tx1"/>
          </a:solidFill>
          <a:latin typeface="+mn-lt"/>
          <a:ea typeface="+mn-ea"/>
          <a:cs typeface="+mn-cs"/>
        </a:defRPr>
      </a:lvl3pPr>
      <a:lvl4pPr marL="1729336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4pPr>
      <a:lvl5pPr marL="2223432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5pPr>
      <a:lvl6pPr marL="2717528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6pPr>
      <a:lvl7pPr marL="3211624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7pPr>
      <a:lvl8pPr marL="3705720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8pPr>
      <a:lvl9pPr marL="4199816" indent="-247048" algn="l" defTabSz="988192" rtl="0" eaLnBrk="1" latinLnBrk="0" hangingPunct="1">
        <a:lnSpc>
          <a:spcPct val="90000"/>
        </a:lnSpc>
        <a:spcBef>
          <a:spcPts val="540"/>
        </a:spcBef>
        <a:buFont typeface="Arial" panose="020B0604020202020204" pitchFamily="34" charset="0"/>
        <a:buChar char="•"/>
        <a:defRPr sz="194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1pPr>
      <a:lvl2pPr marL="494096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2pPr>
      <a:lvl3pPr marL="988192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3pPr>
      <a:lvl4pPr marL="1482288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4pPr>
      <a:lvl5pPr marL="1976384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5pPr>
      <a:lvl6pPr marL="2470480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6pPr>
      <a:lvl7pPr marL="2964576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7pPr>
      <a:lvl8pPr marL="3458672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8pPr>
      <a:lvl9pPr marL="3952768" algn="l" defTabSz="988192" rtl="0" eaLnBrk="1" latinLnBrk="0" hangingPunct="1">
        <a:defRPr sz="194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tmahmood@iba.edu.pk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647031" y="2708792"/>
            <a:ext cx="9882188" cy="2870094"/>
          </a:xfrm>
        </p:spPr>
        <p:txBody>
          <a:bodyPr>
            <a:normAutofit fontScale="90000"/>
          </a:bodyPr>
          <a:lstStyle/>
          <a:p>
            <a:r>
              <a:rPr lang="en-US" dirty="0"/>
              <a:t>Machine Learning</a:t>
            </a:r>
            <a:br>
              <a:rPr lang="en-US" dirty="0"/>
            </a:br>
            <a:br>
              <a:rPr lang="en-US" dirty="0"/>
            </a:br>
            <a:r>
              <a:rPr lang="en-US" dirty="0"/>
              <a:t>2 Performance Metrics + KNN</a:t>
            </a: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647031" y="6067617"/>
            <a:ext cx="9882188" cy="1990364"/>
          </a:xfrm>
        </p:spPr>
        <p:txBody>
          <a:bodyPr/>
          <a:lstStyle/>
          <a:p>
            <a:r>
              <a:rPr lang="en-US" dirty="0"/>
              <a:t>Dr. Tariq Mahmood</a:t>
            </a:r>
          </a:p>
          <a:p>
            <a:r>
              <a:rPr lang="en-US" dirty="0"/>
              <a:t>Associate Professor IBA and Head of BDA-LAB</a:t>
            </a:r>
          </a:p>
          <a:p>
            <a:r>
              <a:rPr lang="en-US" dirty="0">
                <a:hlinkClick r:id="rId2"/>
              </a:rPr>
              <a:t>tmahmood@iba.edu.pk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435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3176250" cy="82438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7962" y="422129"/>
            <a:ext cx="11785423" cy="13652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/>
            <a:r>
              <a:rPr lang="en-US" sz="4100" dirty="0"/>
              <a:t>Confusion Matrix (</a:t>
            </a:r>
            <a:r>
              <a:rPr lang="en-US" sz="4100" dirty="0" err="1"/>
              <a:t>NxN</a:t>
            </a:r>
            <a:r>
              <a:rPr lang="en-US" sz="4100" dirty="0"/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E0B24C-53A9-491B-92EF-63B138153D86}"/>
              </a:ext>
            </a:extLst>
          </p:cNvPr>
          <p:cNvSpPr txBox="1"/>
          <p:nvPr/>
        </p:nvSpPr>
        <p:spPr>
          <a:xfrm>
            <a:off x="695415" y="2143291"/>
            <a:ext cx="4947252" cy="52819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b="1" dirty="0"/>
              <a:t>Accuracy : </a:t>
            </a:r>
            <a:r>
              <a:rPr lang="en-US" sz="2500" dirty="0"/>
              <a:t>the proportion of the total number of predictions that were correct.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b="1" dirty="0"/>
              <a:t>Precision (+</a:t>
            </a:r>
            <a:r>
              <a:rPr lang="en-US" sz="2500" b="1" dirty="0" err="1"/>
              <a:t>ve</a:t>
            </a:r>
            <a:r>
              <a:rPr lang="en-US" sz="2500" b="1" dirty="0"/>
              <a:t>)</a:t>
            </a:r>
            <a:r>
              <a:rPr lang="en-US" sz="2500" dirty="0"/>
              <a:t>: the proportion of positive cases that were correctly identified.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b="1" dirty="0"/>
              <a:t>Precision (-</a:t>
            </a:r>
            <a:r>
              <a:rPr lang="en-US" sz="2500" b="1" dirty="0" err="1"/>
              <a:t>ve</a:t>
            </a:r>
            <a:r>
              <a:rPr lang="en-US" sz="2500" b="1" dirty="0"/>
              <a:t>)</a:t>
            </a:r>
            <a:r>
              <a:rPr lang="en-US" sz="2500" dirty="0"/>
              <a:t>: the proportion of negative cases that were correctly identified.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b="1" dirty="0"/>
              <a:t>Sensitivity or Recall</a:t>
            </a:r>
            <a:r>
              <a:rPr lang="en-US" sz="2500" dirty="0"/>
              <a:t>: the proportion of actual positive cases which are correctly identified.</a:t>
            </a:r>
          </a:p>
          <a:p>
            <a:pPr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500" b="1" dirty="0"/>
              <a:t>Specificity</a:t>
            </a:r>
            <a:r>
              <a:rPr lang="en-US" sz="2500" dirty="0"/>
              <a:t>: the proportion of actual negative cases which are correctly identified.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995D10D-E9C9-47DB-AE7E-801FEF38F5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2125013" y="1"/>
            <a:ext cx="1051235" cy="2326400"/>
            <a:chOff x="10918968" y="713127"/>
            <a:chExt cx="1273032" cy="2532832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C1A72C6-3DE4-4EC3-9AD5-9E0D40D8CE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11052629" y="2120024"/>
              <a:ext cx="645368" cy="645368"/>
            </a:xfrm>
            <a:prstGeom prst="rect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0B0DA1F1-C391-4EDF-9FE0-23E86E137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289068" y="1343027"/>
              <a:ext cx="2532832" cy="1273032"/>
            </a:xfrm>
            <a:prstGeom prst="triangle">
              <a:avLst>
                <a:gd name="adj" fmla="val 50000"/>
              </a:avLst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BF8DE63C-CCA6-42A8-B00A-DAAD2BAEA6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1881" y="4612800"/>
            <a:ext cx="6390284" cy="2972418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828A5161-06F1-46CF-8AD7-844680A59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5531382"/>
            <a:ext cx="1095924" cy="2425300"/>
            <a:chOff x="0" y="4601497"/>
            <a:chExt cx="1014060" cy="2017580"/>
          </a:xfrm>
        </p:grpSpPr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3F51FEB-38FB-4F6C-9F7B-2F2AFAB654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-501760" y="5103257"/>
              <a:ext cx="2017580" cy="1014060"/>
            </a:xfrm>
            <a:prstGeom prst="triangle">
              <a:avLst>
                <a:gd name="adj" fmla="val 50000"/>
              </a:avLst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E547BA6-BAE0-43BB-A7CA-60F69CE252F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427916" y="572870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6F170B0B-F5C6-43F8-9622-EFA86B322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2602" y="497642"/>
            <a:ext cx="6758029" cy="388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6226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0DC5F4-080D-437A-870E-166416077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5390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F1 Score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F3F328-265E-483B-BB3E-47E89342E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1100" y="2004567"/>
            <a:ext cx="6032583" cy="183211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013DE9-6EB0-486C-9952-3AAFC9B4E90F}"/>
              </a:ext>
            </a:extLst>
          </p:cNvPr>
          <p:cNvSpPr txBox="1"/>
          <p:nvPr/>
        </p:nvSpPr>
        <p:spPr>
          <a:xfrm>
            <a:off x="215817" y="1879016"/>
            <a:ext cx="65852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dirty="0"/>
              <a:t>Get the best precision and recall at the same time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2D149B-B58C-4972-8451-39B152633A41}"/>
              </a:ext>
            </a:extLst>
          </p:cNvPr>
          <p:cNvSpPr txBox="1"/>
          <p:nvPr/>
        </p:nvSpPr>
        <p:spPr>
          <a:xfrm>
            <a:off x="215817" y="2682523"/>
            <a:ext cx="6585284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dirty="0"/>
              <a:t>F1-Score is the harmonic mean of precision and recall values for a classification problem – HM punishes extreme values more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F5303F-6E21-4A78-AFC9-1AFC17A2DC62}"/>
              </a:ext>
            </a:extLst>
          </p:cNvPr>
          <p:cNvSpPr txBox="1"/>
          <p:nvPr/>
        </p:nvSpPr>
        <p:spPr>
          <a:xfrm>
            <a:off x="215817" y="4193916"/>
            <a:ext cx="6585284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dirty="0"/>
              <a:t>We have a binary classification model with the following results:</a:t>
            </a:r>
          </a:p>
          <a:p>
            <a:endParaRPr lang="en-US" sz="2300" dirty="0"/>
          </a:p>
          <a:p>
            <a:r>
              <a:rPr lang="en-US" sz="2300" dirty="0"/>
              <a:t>Precision: 0 </a:t>
            </a:r>
          </a:p>
          <a:p>
            <a:r>
              <a:rPr lang="en-US" sz="2300" dirty="0"/>
              <a:t>Recall: 1</a:t>
            </a:r>
          </a:p>
          <a:p>
            <a:endParaRPr lang="en-US" sz="2300" dirty="0"/>
          </a:p>
          <a:p>
            <a:r>
              <a:rPr lang="en-US" sz="2300" dirty="0"/>
              <a:t>Arithmetic mean= 0.5 (dumb classifier which ignores the input and just predicts one of the classes as output). </a:t>
            </a:r>
          </a:p>
          <a:p>
            <a:r>
              <a:rPr lang="en-US" sz="2300" dirty="0"/>
              <a:t>HM=0 (useless)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DEFA745-C57D-4C0B-B1D4-02748A90A1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8183" y="4809286"/>
            <a:ext cx="5905500" cy="143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572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9FFD-5B0A-45DE-9C14-D676F9CC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KNN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A1D6E-3CCD-484E-BBBB-D837296D7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334" y="1688813"/>
            <a:ext cx="5819775" cy="50067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A242B6-8E83-4644-9C87-A4AA3385E1DE}"/>
              </a:ext>
            </a:extLst>
          </p:cNvPr>
          <p:cNvSpPr txBox="1"/>
          <p:nvPr/>
        </p:nvSpPr>
        <p:spPr>
          <a:xfrm>
            <a:off x="478924" y="1445910"/>
            <a:ext cx="6387097" cy="68788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dirty="0"/>
              <a:t>1. Load the data</a:t>
            </a:r>
          </a:p>
          <a:p>
            <a:endParaRPr lang="en-US" sz="2100" dirty="0"/>
          </a:p>
          <a:p>
            <a:r>
              <a:rPr lang="en-US" sz="2100" dirty="0"/>
              <a:t>2. Initialize K to your chosen number of neighbors</a:t>
            </a:r>
          </a:p>
          <a:p>
            <a:endParaRPr lang="en-US" sz="2100" dirty="0"/>
          </a:p>
          <a:p>
            <a:r>
              <a:rPr lang="en-US" sz="2100" dirty="0"/>
              <a:t>3. For each example in the data</a:t>
            </a:r>
          </a:p>
          <a:p>
            <a:r>
              <a:rPr lang="en-US" sz="2100" dirty="0"/>
              <a:t>3.1 Calculate the distance between the query example and the current example from the data.</a:t>
            </a:r>
          </a:p>
          <a:p>
            <a:r>
              <a:rPr lang="en-US" sz="2100" dirty="0"/>
              <a:t>3.2 Add the distance and the index of the example to an ordered collection</a:t>
            </a:r>
          </a:p>
          <a:p>
            <a:endParaRPr lang="en-US" sz="2100" dirty="0"/>
          </a:p>
          <a:p>
            <a:r>
              <a:rPr lang="en-US" sz="2100" dirty="0"/>
              <a:t>4. Sort the ordered collection of distances and indices from smallest to largest (in ascending order) by the distances</a:t>
            </a:r>
          </a:p>
          <a:p>
            <a:endParaRPr lang="en-US" sz="2100" dirty="0"/>
          </a:p>
          <a:p>
            <a:r>
              <a:rPr lang="en-US" sz="2100" dirty="0"/>
              <a:t>5. Pick the first K entries from the sorted collection</a:t>
            </a:r>
          </a:p>
          <a:p>
            <a:endParaRPr lang="en-US" sz="2100" dirty="0"/>
          </a:p>
          <a:p>
            <a:r>
              <a:rPr lang="en-US" sz="2100" dirty="0"/>
              <a:t>6. Get the labels of the selected K entries</a:t>
            </a:r>
          </a:p>
          <a:p>
            <a:endParaRPr lang="en-US" sz="2100" dirty="0"/>
          </a:p>
          <a:p>
            <a:r>
              <a:rPr lang="en-US" sz="2100" dirty="0"/>
              <a:t>7. If regression, return the mean of the K labels</a:t>
            </a:r>
          </a:p>
          <a:p>
            <a:endParaRPr lang="en-US" sz="2100" dirty="0"/>
          </a:p>
          <a:p>
            <a:r>
              <a:rPr lang="en-US" sz="2100" dirty="0"/>
              <a:t>8. If classification, return the mode of the K labels</a:t>
            </a:r>
          </a:p>
        </p:txBody>
      </p:sp>
    </p:spTree>
    <p:extLst>
      <p:ext uri="{BB962C8B-B14F-4D97-AF65-F5344CB8AC3E}">
        <p14:creationId xmlns:p14="http://schemas.microsoft.com/office/powerpoint/2010/main" val="1950861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9FFD-5B0A-45DE-9C14-D676F9CC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KNN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A1D6E-3CCD-484E-BBBB-D837296D7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334" y="1688813"/>
            <a:ext cx="5819775" cy="50067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A242B6-8E83-4644-9C87-A4AA3385E1DE}"/>
              </a:ext>
            </a:extLst>
          </p:cNvPr>
          <p:cNvSpPr txBox="1"/>
          <p:nvPr/>
        </p:nvSpPr>
        <p:spPr>
          <a:xfrm>
            <a:off x="511008" y="1590288"/>
            <a:ext cx="6387097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b="0" i="0" dirty="0">
                <a:solidFill>
                  <a:srgbClr val="292929"/>
                </a:solidFill>
                <a:effectLst/>
                <a:latin typeface="charter"/>
              </a:rPr>
              <a:t>To select the K that’s right for your data, we run the KNN algorithm several times with different values of K and choose the K that reduces the number of errors we encounter while maintaining the algorithm’s ability to accurately make predictions when it’s given data it hasn’t seen before.</a:t>
            </a:r>
          </a:p>
          <a:p>
            <a:endParaRPr lang="en-US" sz="2300" dirty="0">
              <a:solidFill>
                <a:srgbClr val="292929"/>
              </a:solidFill>
              <a:latin typeface="charter"/>
            </a:endParaRPr>
          </a:p>
          <a:p>
            <a:r>
              <a:rPr lang="en-US" sz="2300" b="0" i="0" dirty="0">
                <a:solidFill>
                  <a:srgbClr val="292929"/>
                </a:solidFill>
                <a:effectLst/>
                <a:latin typeface="charter"/>
              </a:rPr>
              <a:t>As we decrease the value of K to 1, our predictions become less stable.</a:t>
            </a:r>
          </a:p>
          <a:p>
            <a:endParaRPr lang="en-US" sz="2300" dirty="0">
              <a:solidFill>
                <a:srgbClr val="292929"/>
              </a:solidFill>
              <a:latin typeface="charter"/>
            </a:endParaRPr>
          </a:p>
          <a:p>
            <a:r>
              <a:rPr lang="en-US" sz="2300" b="0" i="0" dirty="0">
                <a:solidFill>
                  <a:srgbClr val="292929"/>
                </a:solidFill>
                <a:effectLst/>
                <a:latin typeface="charter"/>
              </a:rPr>
              <a:t>Inversely, as we increase the value of K, our predictions become more stable due to majority voting / averaging, and thus, more likely to make more accurate predictions (up to a certain point). Eventually, we begin to witness an increasing number of errors. It is at this point we know we have pushed the value of K too far.</a:t>
            </a:r>
          </a:p>
          <a:p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842443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9FFD-5B0A-45DE-9C14-D676F9CC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KNN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A1D6E-3CCD-484E-BBBB-D837296D7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334" y="1688813"/>
            <a:ext cx="5819775" cy="500676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A242B6-8E83-4644-9C87-A4AA3385E1DE}"/>
              </a:ext>
            </a:extLst>
          </p:cNvPr>
          <p:cNvSpPr txBox="1"/>
          <p:nvPr/>
        </p:nvSpPr>
        <p:spPr>
          <a:xfrm>
            <a:off x="511008" y="2055509"/>
            <a:ext cx="638709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2400" b="1" i="0" dirty="0">
                <a:solidFill>
                  <a:srgbClr val="292929"/>
                </a:solidFill>
                <a:effectLst/>
                <a:latin typeface="sohne"/>
              </a:rPr>
              <a:t>Advantages</a:t>
            </a:r>
          </a:p>
          <a:p>
            <a:pPr algn="l">
              <a:buFont typeface="+mj-lt"/>
              <a:buAutoNum type="arabicPeriod"/>
            </a:pPr>
            <a:r>
              <a:rPr lang="en-US" sz="2400" b="0" i="0" dirty="0">
                <a:solidFill>
                  <a:srgbClr val="292929"/>
                </a:solidFill>
                <a:effectLst/>
                <a:latin typeface="charter"/>
              </a:rPr>
              <a:t>The algorithm is simple and easy to implement.</a:t>
            </a:r>
          </a:p>
          <a:p>
            <a:pPr algn="l">
              <a:buFont typeface="+mj-lt"/>
              <a:buAutoNum type="arabicPeriod"/>
            </a:pPr>
            <a:r>
              <a:rPr lang="en-US" sz="2400" b="0" i="0" dirty="0">
                <a:solidFill>
                  <a:srgbClr val="292929"/>
                </a:solidFill>
                <a:effectLst/>
                <a:latin typeface="charter"/>
              </a:rPr>
              <a:t>There’s no need to build a model, tune several parameters, or make additional assumptions.</a:t>
            </a:r>
          </a:p>
          <a:p>
            <a:pPr algn="l">
              <a:buFont typeface="+mj-lt"/>
              <a:buAutoNum type="arabicPeriod"/>
            </a:pPr>
            <a:r>
              <a:rPr lang="en-US" sz="2400" b="0" i="0" dirty="0">
                <a:solidFill>
                  <a:srgbClr val="292929"/>
                </a:solidFill>
                <a:effectLst/>
                <a:latin typeface="charter"/>
              </a:rPr>
              <a:t>The algorithm is versatile. It can be used for classification, regression, and search (as we will see in the next section).</a:t>
            </a:r>
          </a:p>
          <a:p>
            <a:pPr algn="l"/>
            <a:endParaRPr lang="en-US" sz="2400" b="0" i="0" dirty="0">
              <a:solidFill>
                <a:srgbClr val="292929"/>
              </a:solidFill>
              <a:effectLst/>
              <a:latin typeface="sohne"/>
            </a:endParaRPr>
          </a:p>
          <a:p>
            <a:pPr algn="l"/>
            <a:r>
              <a:rPr lang="en-US" sz="2400" b="1" i="0" dirty="0">
                <a:solidFill>
                  <a:srgbClr val="292929"/>
                </a:solidFill>
                <a:effectLst/>
                <a:latin typeface="sohne"/>
              </a:rPr>
              <a:t>Disadvantages</a:t>
            </a:r>
          </a:p>
          <a:p>
            <a:pPr algn="l">
              <a:buFont typeface="+mj-lt"/>
              <a:buAutoNum type="arabicPeriod"/>
            </a:pPr>
            <a:r>
              <a:rPr lang="en-US" sz="2400" b="0" i="0" dirty="0">
                <a:solidFill>
                  <a:srgbClr val="292929"/>
                </a:solidFill>
                <a:effectLst/>
                <a:latin typeface="charter"/>
              </a:rPr>
              <a:t>The algorithm gets significantly slower as the number of examples and/or predictors/independent variables increase.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23108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9FFD-5B0A-45DE-9C14-D676F9CC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KNN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A1D6E-3CCD-484E-BBBB-D837296D7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334" y="1688813"/>
            <a:ext cx="5819775" cy="500676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00182A-601A-464F-81BD-C14CAF9E7C0A}"/>
              </a:ext>
            </a:extLst>
          </p:cNvPr>
          <p:cNvSpPr txBox="1"/>
          <p:nvPr/>
        </p:nvSpPr>
        <p:spPr>
          <a:xfrm>
            <a:off x="244141" y="1848675"/>
            <a:ext cx="658528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b="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The length of a vector is a nonnegative number that describes the extent of the vector in space, and is sometimes referred to as the vector’s magnitude or the norm</a:t>
            </a:r>
            <a:endParaRPr lang="en-US" sz="23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DCCBF16-D44D-441F-B2E8-7F7A428BC2CC}"/>
              </a:ext>
            </a:extLst>
          </p:cNvPr>
          <p:cNvSpPr txBox="1"/>
          <p:nvPr/>
        </p:nvSpPr>
        <p:spPr>
          <a:xfrm>
            <a:off x="244141" y="4192196"/>
            <a:ext cx="6585284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500" dirty="0"/>
              <a:t>Zero Vector- Zero vector will have zero length.</a:t>
            </a:r>
          </a:p>
          <a:p>
            <a:endParaRPr lang="en-US" sz="2500" dirty="0"/>
          </a:p>
          <a:p>
            <a:r>
              <a:rPr lang="en-US" sz="2500" dirty="0"/>
              <a:t>Scalar Factor- The direction of vector doesn’t change when you multiply it with a positive number though its length will be changed.</a:t>
            </a:r>
          </a:p>
          <a:p>
            <a:endParaRPr lang="en-US" sz="2500" dirty="0"/>
          </a:p>
          <a:p>
            <a:r>
              <a:rPr lang="en-US" sz="2500" dirty="0"/>
              <a:t>Triangle Inequality- If distance is a norm then the calculated distance between two points will always be a straight line.</a:t>
            </a:r>
          </a:p>
        </p:txBody>
      </p:sp>
    </p:spTree>
    <p:extLst>
      <p:ext uri="{BB962C8B-B14F-4D97-AF65-F5344CB8AC3E}">
        <p14:creationId xmlns:p14="http://schemas.microsoft.com/office/powerpoint/2010/main" val="2207808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C9FFD-5B0A-45DE-9C14-D676F9CC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KNN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FA1D6E-3CCD-484E-BBBB-D837296D75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2334" y="1688813"/>
            <a:ext cx="5819775" cy="50067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C0AC2DD-3C44-49EC-90CF-E1FA4B141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742" y="3698081"/>
            <a:ext cx="3603625" cy="8477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BDF315-51FA-47A0-BB13-AE644F98F4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406" y="1731993"/>
            <a:ext cx="4261352" cy="15934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620409-B778-49B0-8BBF-57C89EB58B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959274"/>
            <a:ext cx="2864839" cy="187642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DC77FB-F3AE-4777-9AEE-F384D81123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321" y="6909649"/>
            <a:ext cx="5717803" cy="107494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FF1BA0-6457-4A17-AC50-B66F45EF5F43}"/>
              </a:ext>
            </a:extLst>
          </p:cNvPr>
          <p:cNvSpPr txBox="1"/>
          <p:nvPr/>
        </p:nvSpPr>
        <p:spPr>
          <a:xfrm>
            <a:off x="4020135" y="2440960"/>
            <a:ext cx="30662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Minkowski</a:t>
            </a:r>
            <a:r>
              <a:rPr lang="en-US" sz="2800" dirty="0"/>
              <a:t> (p=2/L2)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897D413-AE26-4C65-8D43-204345F72930}"/>
              </a:ext>
            </a:extLst>
          </p:cNvPr>
          <p:cNvSpPr txBox="1"/>
          <p:nvPr/>
        </p:nvSpPr>
        <p:spPr>
          <a:xfrm>
            <a:off x="4305205" y="3591699"/>
            <a:ext cx="275517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Manhattan (L1)</a:t>
            </a:r>
          </a:p>
          <a:p>
            <a:r>
              <a:rPr lang="en-US" sz="2800" dirty="0"/>
              <a:t>Taxicab, </a:t>
            </a:r>
            <a:r>
              <a:rPr lang="en-US" sz="2800" dirty="0" err="1"/>
              <a:t>CityBlock</a:t>
            </a:r>
            <a:endParaRPr lang="en-US" sz="2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19E04B-5609-49D2-B7B2-E16EDA443C5D}"/>
              </a:ext>
            </a:extLst>
          </p:cNvPr>
          <p:cNvSpPr txBox="1"/>
          <p:nvPr/>
        </p:nvSpPr>
        <p:spPr>
          <a:xfrm>
            <a:off x="2600205" y="4879697"/>
            <a:ext cx="192810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Cosine (orientation &gt;&gt;&gt;</a:t>
            </a:r>
          </a:p>
          <a:p>
            <a:r>
              <a:rPr lang="en-US" sz="2800" dirty="0"/>
              <a:t>magnitude)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AB0B1B3-FA62-4DF8-A4C0-9432B8C8CAC3}"/>
              </a:ext>
            </a:extLst>
          </p:cNvPr>
          <p:cNvSpPr txBox="1"/>
          <p:nvPr/>
        </p:nvSpPr>
        <p:spPr>
          <a:xfrm>
            <a:off x="6275180" y="7134275"/>
            <a:ext cx="20681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/>
              <a:t>Mahalanobis</a:t>
            </a:r>
            <a:endParaRPr lang="en-US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800182A-601A-464F-81BD-C14CAF9E7C0A}"/>
              </a:ext>
            </a:extLst>
          </p:cNvPr>
          <p:cNvSpPr txBox="1"/>
          <p:nvPr/>
        </p:nvSpPr>
        <p:spPr>
          <a:xfrm>
            <a:off x="2529554" y="116127"/>
            <a:ext cx="6585284" cy="1026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chemeClr val="bg1"/>
                </a:solidFill>
                <a:effectLst/>
                <a:latin typeface="Helvetica Neue"/>
              </a:rPr>
              <a:t>The length of a vector is a nonnegative number that describes the extent of the vector in space, and is called the vector’s magnitude or the norm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0C5711-9F9C-454E-A1A8-307EA31A222B}"/>
              </a:ext>
            </a:extLst>
          </p:cNvPr>
          <p:cNvSpPr txBox="1"/>
          <p:nvPr/>
        </p:nvSpPr>
        <p:spPr>
          <a:xfrm>
            <a:off x="4663386" y="5067017"/>
            <a:ext cx="2645892" cy="1154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300" b="1" i="0" dirty="0">
                <a:solidFill>
                  <a:srgbClr val="292929"/>
                </a:solidFill>
                <a:effectLst/>
                <a:latin typeface="charter"/>
              </a:rPr>
              <a:t>1: similarity </a:t>
            </a:r>
          </a:p>
          <a:p>
            <a:r>
              <a:rPr lang="en-US" sz="2300" b="1" dirty="0">
                <a:solidFill>
                  <a:srgbClr val="292929"/>
                </a:solidFill>
                <a:latin typeface="charter"/>
              </a:rPr>
              <a:t>0: </a:t>
            </a:r>
            <a:r>
              <a:rPr lang="en-US" sz="2300" b="1" i="0" dirty="0">
                <a:solidFill>
                  <a:srgbClr val="292929"/>
                </a:solidFill>
                <a:effectLst/>
                <a:latin typeface="charter"/>
              </a:rPr>
              <a:t>some similarity </a:t>
            </a:r>
          </a:p>
          <a:p>
            <a:r>
              <a:rPr lang="en-US" sz="2300" b="1" i="0" dirty="0">
                <a:solidFill>
                  <a:srgbClr val="292929"/>
                </a:solidFill>
                <a:effectLst/>
                <a:latin typeface="charter"/>
              </a:rPr>
              <a:t>-1: No similarity</a:t>
            </a:r>
            <a:endParaRPr lang="en-US" sz="23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87AA78-691F-4441-8A37-867F1FFBEF60}"/>
              </a:ext>
            </a:extLst>
          </p:cNvPr>
          <p:cNvSpPr txBox="1"/>
          <p:nvPr/>
        </p:nvSpPr>
        <p:spPr>
          <a:xfrm>
            <a:off x="527050" y="7847850"/>
            <a:ext cx="8312150" cy="40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0" i="1" dirty="0">
                <a:solidFill>
                  <a:srgbClr val="292929"/>
                </a:solidFill>
                <a:effectLst/>
                <a:latin typeface="charter"/>
              </a:rPr>
              <a:t>how many standard deviations away x is from the mean of distribution D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25E0C9F-8C30-4195-89F8-4FF622025F88}"/>
              </a:ext>
            </a:extLst>
          </p:cNvPr>
          <p:cNvCxnSpPr/>
          <p:nvPr/>
        </p:nvCxnSpPr>
        <p:spPr>
          <a:xfrm>
            <a:off x="0" y="3325430"/>
            <a:ext cx="7112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6604D52-5AE0-4D8E-AB80-39B5F026D3C0}"/>
              </a:ext>
            </a:extLst>
          </p:cNvPr>
          <p:cNvCxnSpPr/>
          <p:nvPr/>
        </p:nvCxnSpPr>
        <p:spPr>
          <a:xfrm>
            <a:off x="8091" y="4745156"/>
            <a:ext cx="7112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6F43D91-7DCA-415D-9C51-689FB41C706C}"/>
              </a:ext>
            </a:extLst>
          </p:cNvPr>
          <p:cNvCxnSpPr/>
          <p:nvPr/>
        </p:nvCxnSpPr>
        <p:spPr>
          <a:xfrm>
            <a:off x="-51951" y="6922384"/>
            <a:ext cx="71123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1640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10C23-99AC-4430-88C9-3A04C45BB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5867" y="0"/>
            <a:ext cx="11364516" cy="159343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Demo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1ECBB4-ED34-4486-94EC-AE711654F5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http://vision.stanford.edu/teaching/cs231n-demos/knn/</a:t>
            </a:r>
          </a:p>
        </p:txBody>
      </p:sp>
    </p:spTree>
    <p:extLst>
      <p:ext uri="{BB962C8B-B14F-4D97-AF65-F5344CB8AC3E}">
        <p14:creationId xmlns:p14="http://schemas.microsoft.com/office/powerpoint/2010/main" val="2925929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28748</TotalTime>
  <Words>686</Words>
  <Application>Microsoft Office PowerPoint</Application>
  <PresentationFormat>Custom</PresentationFormat>
  <Paragraphs>73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charter</vt:lpstr>
      <vt:lpstr>Helvetica Neue</vt:lpstr>
      <vt:lpstr>sohne</vt:lpstr>
      <vt:lpstr>Office Theme</vt:lpstr>
      <vt:lpstr>Machine Learning  2 Performance Metrics + KNN</vt:lpstr>
      <vt:lpstr>Confusion Matrix (NxN)</vt:lpstr>
      <vt:lpstr>F1 Score</vt:lpstr>
      <vt:lpstr>KNN</vt:lpstr>
      <vt:lpstr>KNN</vt:lpstr>
      <vt:lpstr>KNN</vt:lpstr>
      <vt:lpstr>KNN</vt:lpstr>
      <vt:lpstr>KNN</vt:lpstr>
      <vt:lpstr>Demo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Placement of Title</dc:title>
  <dc:creator>Microsoft Office User</dc:creator>
  <cp:lastModifiedBy>Dr. Tariq Mahmood / Associate Professor Computer Science</cp:lastModifiedBy>
  <cp:revision>240</cp:revision>
  <dcterms:created xsi:type="dcterms:W3CDTF">2018-07-24T09:57:59Z</dcterms:created>
  <dcterms:modified xsi:type="dcterms:W3CDTF">2021-03-08T04:34:26Z</dcterms:modified>
</cp:coreProperties>
</file>